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58" r:id="rId5"/>
    <p:sldId id="259" r:id="rId6"/>
    <p:sldId id="260" r:id="rId7"/>
    <p:sldId id="261" r:id="rId8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  <p:cmAuthor id="2" name="Hnlat" initials="Lat" lastIdx="1" clrIdx="1"/>
  <p:cmAuthor id="3" name="洪 长翔" initials="洪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56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83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66.xml"/><Relationship Id="rId5" Type="http://schemas.openxmlformats.org/officeDocument/2006/relationships/tags" Target="../tags/tag65.xml"/><Relationship Id="rId4" Type="http://schemas.openxmlformats.org/officeDocument/2006/relationships/image" Target="../media/image2.png"/><Relationship Id="rId3" Type="http://schemas.openxmlformats.org/officeDocument/2006/relationships/tags" Target="../tags/tag64.xml"/><Relationship Id="rId2" Type="http://schemas.openxmlformats.org/officeDocument/2006/relationships/image" Target="../media/image1.jpeg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71.xml"/><Relationship Id="rId5" Type="http://schemas.openxmlformats.org/officeDocument/2006/relationships/image" Target="../media/image4.png"/><Relationship Id="rId4" Type="http://schemas.openxmlformats.org/officeDocument/2006/relationships/tags" Target="../tags/tag70.xml"/><Relationship Id="rId3" Type="http://schemas.openxmlformats.org/officeDocument/2006/relationships/tags" Target="../tags/tag69.xml"/><Relationship Id="rId2" Type="http://schemas.openxmlformats.org/officeDocument/2006/relationships/image" Target="../media/image3.png"/><Relationship Id="rId1" Type="http://schemas.openxmlformats.org/officeDocument/2006/relationships/tags" Target="../tags/tag68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78.xml"/><Relationship Id="rId8" Type="http://schemas.openxmlformats.org/officeDocument/2006/relationships/tags" Target="../tags/tag77.xml"/><Relationship Id="rId7" Type="http://schemas.openxmlformats.org/officeDocument/2006/relationships/tags" Target="../tags/tag76.xml"/><Relationship Id="rId6" Type="http://schemas.openxmlformats.org/officeDocument/2006/relationships/image" Target="../media/image6.png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3" Type="http://schemas.openxmlformats.org/officeDocument/2006/relationships/tags" Target="../tags/tag73.xml"/><Relationship Id="rId2" Type="http://schemas.openxmlformats.org/officeDocument/2006/relationships/image" Target="../media/image5.png"/><Relationship Id="rId11" Type="http://schemas.openxmlformats.org/officeDocument/2006/relationships/notesSlide" Target="../notesSlides/notesSlide3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72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82.xml"/><Relationship Id="rId7" Type="http://schemas.openxmlformats.org/officeDocument/2006/relationships/tags" Target="../tags/tag8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tags" Target="../tags/tag80.xml"/><Relationship Id="rId10" Type="http://schemas.openxmlformats.org/officeDocument/2006/relationships/notesSlide" Target="../notesSlides/notesSlide4.xml"/><Relationship Id="rId1" Type="http://schemas.openxmlformats.org/officeDocument/2006/relationships/tags" Target="../tags/tag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89000"/>
              </a:schemeClr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100"/>
          <p:cNvPicPr/>
          <p:nvPr>
            <p:custDataLst>
              <p:tags r:id="rId1"/>
            </p:custDataLst>
          </p:nvPr>
        </p:nvPicPr>
        <p:blipFill>
          <a:blip r:embed="rId2"/>
          <a:srcRect b="10852"/>
          <a:stretch>
            <a:fillRect/>
          </a:stretch>
        </p:blipFill>
        <p:spPr>
          <a:xfrm>
            <a:off x="0" y="0"/>
            <a:ext cx="12329795" cy="687006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任意多边形 4"/>
          <p:cNvSpPr/>
          <p:nvPr/>
        </p:nvSpPr>
        <p:spPr>
          <a:xfrm>
            <a:off x="1128395" y="3405505"/>
            <a:ext cx="2939415" cy="1737995"/>
          </a:xfrm>
          <a:custGeom>
            <a:avLst/>
            <a:gdLst>
              <a:gd name="connsiteX0" fmla="*/ 0 w 4629"/>
              <a:gd name="connsiteY0" fmla="*/ 0 h 2692"/>
              <a:gd name="connsiteX1" fmla="*/ 4378 w 4629"/>
              <a:gd name="connsiteY1" fmla="*/ 46 h 2692"/>
              <a:gd name="connsiteX2" fmla="*/ 4629 w 4629"/>
              <a:gd name="connsiteY2" fmla="*/ 2441 h 2692"/>
              <a:gd name="connsiteX3" fmla="*/ 91 w 4629"/>
              <a:gd name="connsiteY3" fmla="*/ 2692 h 2692"/>
              <a:gd name="connsiteX4" fmla="*/ 0 w 4629"/>
              <a:gd name="connsiteY4" fmla="*/ 0 h 2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29" h="2692">
                <a:moveTo>
                  <a:pt x="0" y="0"/>
                </a:moveTo>
                <a:lnTo>
                  <a:pt x="4378" y="46"/>
                </a:lnTo>
                <a:lnTo>
                  <a:pt x="4629" y="2441"/>
                </a:lnTo>
                <a:lnTo>
                  <a:pt x="91" y="2692"/>
                </a:lnTo>
                <a:lnTo>
                  <a:pt x="0" y="0"/>
                </a:lnTo>
                <a:close/>
              </a:path>
            </a:pathLst>
          </a:custGeom>
          <a:solidFill>
            <a:srgbClr val="0E3550"/>
          </a:solidFill>
          <a:ln>
            <a:solidFill>
              <a:srgbClr val="0E35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 rot="0">
            <a:off x="1685925" y="3896995"/>
            <a:ext cx="1922780" cy="688340"/>
            <a:chOff x="2655" y="6137"/>
            <a:chExt cx="3028" cy="1084"/>
          </a:xfrm>
        </p:grpSpPr>
        <p:pic>
          <p:nvPicPr>
            <p:cNvPr id="6" name="图片 5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3922" y="6137"/>
              <a:ext cx="495" cy="48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/>
          </p:nvSpPr>
          <p:spPr>
            <a:xfrm>
              <a:off x="2655" y="6739"/>
              <a:ext cx="3029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纬度文献互助平台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>
            <a:off x="-6985" y="5715"/>
            <a:ext cx="12324715" cy="6877050"/>
          </a:xfrm>
          <a:prstGeom prst="rect">
            <a:avLst/>
          </a:prstGeom>
          <a:solidFill>
            <a:schemeClr val="tx1">
              <a:lumMod val="75000"/>
              <a:lumOff val="2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endParaRPr lang="zh-CN" altLang="en-US"/>
          </a:p>
        </p:txBody>
      </p:sp>
      <p:grpSp>
        <p:nvGrpSpPr>
          <p:cNvPr id="21" name="组合 20"/>
          <p:cNvGrpSpPr/>
          <p:nvPr/>
        </p:nvGrpSpPr>
        <p:grpSpPr>
          <a:xfrm>
            <a:off x="5288280" y="2243455"/>
            <a:ext cx="6096000" cy="2363470"/>
            <a:chOff x="7818" y="2626"/>
            <a:chExt cx="9600" cy="3722"/>
          </a:xfrm>
        </p:grpSpPr>
        <p:sp>
          <p:nvSpPr>
            <p:cNvPr id="11" name="文本框 10"/>
            <p:cNvSpPr txBox="1"/>
            <p:nvPr/>
          </p:nvSpPr>
          <p:spPr>
            <a:xfrm>
              <a:off x="7818" y="2626"/>
              <a:ext cx="9480" cy="30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dist"/>
              <a:r>
                <a:rPr lang="zh-CN" altLang="en-US" sz="6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文献找不到？</a:t>
              </a:r>
              <a:endParaRPr lang="zh-CN" altLang="en-US"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/>
              <a:r>
                <a:rPr lang="zh-CN" altLang="en-US" sz="6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来纬度试试！</a:t>
              </a:r>
              <a:endParaRPr lang="zh-CN" altLang="en-US"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7818" y="5720"/>
              <a:ext cx="9600" cy="628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zh-CN" sz="2000" b="1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rPr>
                <a:t>获取文献快又准</a:t>
              </a:r>
              <a:r>
                <a:rPr lang="en-US" altLang="zh-CN" sz="2000" b="1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rPr>
                <a:t>  </a:t>
              </a:r>
              <a:r>
                <a:rPr lang="zh-CN" altLang="en-US" sz="2000" b="1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rPr>
                <a:t>科研人员</a:t>
              </a:r>
              <a:r>
                <a:rPr lang="zh-CN" altLang="en-US" sz="2000" b="1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rPr>
                <a:t>都在</a:t>
              </a:r>
              <a:r>
                <a:rPr lang="zh-CN" altLang="en-US" sz="2000" b="1" dirty="0">
                  <a:ln>
                    <a:noFill/>
                  </a:ln>
                  <a:solidFill>
                    <a:schemeClr val="bg1"/>
                  </a:solidFill>
                  <a:effectLst/>
                  <a:uFillTx/>
                  <a:latin typeface="+mj-lt"/>
                  <a:ea typeface="+mj-ea"/>
                  <a:cs typeface="+mj-cs"/>
                  <a:sym typeface="Calibri" panose="020F0502020204030204"/>
                </a:rPr>
                <a:t>用</a:t>
              </a:r>
              <a:endParaRPr lang="zh-CN" altLang="en-US" sz="2000" b="1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  <a:ea typeface="+mj-ea"/>
                <a:cs typeface="+mj-cs"/>
                <a:sym typeface="Calibri" panose="020F0502020204030204"/>
              </a:endParaRPr>
            </a:p>
          </p:txBody>
        </p:sp>
      </p:grpSp>
      <p:cxnSp>
        <p:nvCxnSpPr>
          <p:cNvPr id="22" name="直接连接符 21"/>
          <p:cNvCxnSpPr/>
          <p:nvPr/>
        </p:nvCxnSpPr>
        <p:spPr>
          <a:xfrm>
            <a:off x="5345430" y="2069465"/>
            <a:ext cx="5486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5345430" y="4850765"/>
            <a:ext cx="5486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>
            <p:custDataLst>
              <p:tags r:id="rId5"/>
            </p:custDataLst>
          </p:nvPr>
        </p:nvSpPr>
        <p:spPr>
          <a:xfrm>
            <a:off x="5316210" y="5094605"/>
            <a:ext cx="6096000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bg1"/>
                </a:solidFill>
              </a:rPr>
              <a:t>人人都是文献需求者 </a:t>
            </a: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bg1"/>
                </a:solidFill>
              </a:rPr>
              <a:t>人人都是文献共享者</a:t>
            </a:r>
            <a:endParaRPr lang="zh-CN" altLang="en-US">
              <a:solidFill>
                <a:schemeClr val="bg1"/>
              </a:solidFill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fill="hold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矩形 36"/>
          <p:cNvSpPr/>
          <p:nvPr/>
        </p:nvSpPr>
        <p:spPr>
          <a:xfrm>
            <a:off x="0" y="5613714"/>
            <a:ext cx="12192000" cy="1244285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  <p:sp>
        <p:nvSpPr>
          <p:cNvPr id="4" name="矩形 3"/>
          <p:cNvSpPr/>
          <p:nvPr>
            <p:custDataLst>
              <p:tags r:id="rId1"/>
            </p:custDataLst>
          </p:nvPr>
        </p:nvSpPr>
        <p:spPr>
          <a:xfrm>
            <a:off x="3179445" y="547370"/>
            <a:ext cx="6334125" cy="706755"/>
          </a:xfrm>
          <a:prstGeom prst="rect">
            <a:avLst/>
          </a:prstGeom>
        </p:spPr>
        <p:txBody>
          <a:bodyPr wrap="square" rtlCol="0">
            <a:spAutoFit/>
          </a:bodyPr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4000" b="1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访问方式</a:t>
            </a:r>
            <a:endParaRPr lang="zh-CN" altLang="en-US" sz="4000" b="1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986155" y="1487170"/>
            <a:ext cx="10782935" cy="4265930"/>
            <a:chOff x="1380" y="2980"/>
            <a:chExt cx="7336" cy="6718"/>
          </a:xfrm>
        </p:grpSpPr>
        <p:sp>
          <p:nvSpPr>
            <p:cNvPr id="104" name="任意多边形: 形状 103"/>
            <p:cNvSpPr/>
            <p:nvPr/>
          </p:nvSpPr>
          <p:spPr>
            <a:xfrm>
              <a:off x="1380" y="2980"/>
              <a:ext cx="7336" cy="6718"/>
            </a:xfrm>
            <a:custGeom>
              <a:avLst/>
              <a:gdLst>
                <a:gd name="connsiteX0" fmla="*/ 91879 w 3182516"/>
                <a:gd name="connsiteY0" fmla="*/ 0 h 4112575"/>
                <a:gd name="connsiteX1" fmla="*/ 3090637 w 3182516"/>
                <a:gd name="connsiteY1" fmla="*/ 0 h 4112575"/>
                <a:gd name="connsiteX2" fmla="*/ 3182516 w 3182516"/>
                <a:gd name="connsiteY2" fmla="*/ 91879 h 4112575"/>
                <a:gd name="connsiteX3" fmla="*/ 3182516 w 3182516"/>
                <a:gd name="connsiteY3" fmla="*/ 1005654 h 4112575"/>
                <a:gd name="connsiteX4" fmla="*/ 3170699 w 3182516"/>
                <a:gd name="connsiteY4" fmla="*/ 1003268 h 4112575"/>
                <a:gd name="connsiteX5" fmla="*/ 3106925 w 3182516"/>
                <a:gd name="connsiteY5" fmla="*/ 1067042 h 4112575"/>
                <a:gd name="connsiteX6" fmla="*/ 3170699 w 3182516"/>
                <a:gd name="connsiteY6" fmla="*/ 1130816 h 4112575"/>
                <a:gd name="connsiteX7" fmla="*/ 3182516 w 3182516"/>
                <a:gd name="connsiteY7" fmla="*/ 1128430 h 4112575"/>
                <a:gd name="connsiteX8" fmla="*/ 3182516 w 3182516"/>
                <a:gd name="connsiteY8" fmla="*/ 4020696 h 4112575"/>
                <a:gd name="connsiteX9" fmla="*/ 3090637 w 3182516"/>
                <a:gd name="connsiteY9" fmla="*/ 4112575 h 4112575"/>
                <a:gd name="connsiteX10" fmla="*/ 91879 w 3182516"/>
                <a:gd name="connsiteY10" fmla="*/ 4112575 h 4112575"/>
                <a:gd name="connsiteX11" fmla="*/ 0 w 3182516"/>
                <a:gd name="connsiteY11" fmla="*/ 4020696 h 4112575"/>
                <a:gd name="connsiteX12" fmla="*/ 0 w 3182516"/>
                <a:gd name="connsiteY12" fmla="*/ 1130816 h 4112575"/>
                <a:gd name="connsiteX13" fmla="*/ 63774 w 3182516"/>
                <a:gd name="connsiteY13" fmla="*/ 1067042 h 4112575"/>
                <a:gd name="connsiteX14" fmla="*/ 0 w 3182516"/>
                <a:gd name="connsiteY14" fmla="*/ 1003268 h 4112575"/>
                <a:gd name="connsiteX15" fmla="*/ 0 w 3182516"/>
                <a:gd name="connsiteY15" fmla="*/ 91879 h 4112575"/>
                <a:gd name="connsiteX16" fmla="*/ 91879 w 3182516"/>
                <a:gd name="connsiteY16" fmla="*/ 0 h 4112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182516" h="4112575">
                  <a:moveTo>
                    <a:pt x="91879" y="0"/>
                  </a:moveTo>
                  <a:lnTo>
                    <a:pt x="3090637" y="0"/>
                  </a:lnTo>
                  <a:cubicBezTo>
                    <a:pt x="3141380" y="0"/>
                    <a:pt x="3182516" y="41136"/>
                    <a:pt x="3182516" y="91879"/>
                  </a:cubicBezTo>
                  <a:lnTo>
                    <a:pt x="3182516" y="1005654"/>
                  </a:lnTo>
                  <a:lnTo>
                    <a:pt x="3170699" y="1003268"/>
                  </a:lnTo>
                  <a:cubicBezTo>
                    <a:pt x="3135478" y="1003268"/>
                    <a:pt x="3106925" y="1031821"/>
                    <a:pt x="3106925" y="1067042"/>
                  </a:cubicBezTo>
                  <a:cubicBezTo>
                    <a:pt x="3106925" y="1102263"/>
                    <a:pt x="3135478" y="1130816"/>
                    <a:pt x="3170699" y="1130816"/>
                  </a:cubicBezTo>
                  <a:lnTo>
                    <a:pt x="3182516" y="1128430"/>
                  </a:lnTo>
                  <a:lnTo>
                    <a:pt x="3182516" y="4020696"/>
                  </a:lnTo>
                  <a:cubicBezTo>
                    <a:pt x="3182516" y="4071439"/>
                    <a:pt x="3141380" y="4112575"/>
                    <a:pt x="3090637" y="4112575"/>
                  </a:cubicBezTo>
                  <a:lnTo>
                    <a:pt x="91879" y="4112575"/>
                  </a:lnTo>
                  <a:cubicBezTo>
                    <a:pt x="41136" y="4112575"/>
                    <a:pt x="0" y="4071439"/>
                    <a:pt x="0" y="4020696"/>
                  </a:cubicBezTo>
                  <a:lnTo>
                    <a:pt x="0" y="1130816"/>
                  </a:lnTo>
                  <a:cubicBezTo>
                    <a:pt x="35221" y="1130816"/>
                    <a:pt x="63774" y="1102263"/>
                    <a:pt x="63774" y="1067042"/>
                  </a:cubicBezTo>
                  <a:cubicBezTo>
                    <a:pt x="63774" y="1031821"/>
                    <a:pt x="35221" y="1003268"/>
                    <a:pt x="0" y="1003268"/>
                  </a:cubicBezTo>
                  <a:lnTo>
                    <a:pt x="0" y="91879"/>
                  </a:lnTo>
                  <a:cubicBezTo>
                    <a:pt x="0" y="41136"/>
                    <a:pt x="41136" y="0"/>
                    <a:pt x="9187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reflection blurRad="685800" stA="50000" endA="300" endPos="5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endParaRP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1665" y="4797"/>
              <a:ext cx="6383" cy="18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湖南省高校数字图书馆首页</a:t>
              </a: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 → </a:t>
              </a:r>
              <a:r>
                <a:rPr kumimoji="0" lang="zh-CN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</a:rPr>
                <a:t>数字资源</a:t>
              </a:r>
              <a:r>
                <a:rPr lang="en-US" altLang="zh-CN" sz="2400" b="1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 → </a:t>
              </a:r>
              <a:endParaRPr lang="en-US" altLang="zh-CN" sz="2400" b="1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400" b="1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团购资源</a:t>
              </a:r>
              <a:r>
                <a:rPr lang="en-US" altLang="zh-CN" sz="2400" b="1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 → </a:t>
              </a:r>
              <a:r>
                <a:rPr lang="zh-CN" sz="2400" b="1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纬度信息文献互助平台</a:t>
              </a:r>
              <a:endParaRPr kumimoji="0" 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4322445" y="4262755"/>
            <a:ext cx="6096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http://paper.hnlat.com/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23900" y="1060450"/>
            <a:ext cx="10706100" cy="4838700"/>
          </a:xfrm>
          <a:prstGeom prst="rect">
            <a:avLst/>
          </a:prstGeom>
        </p:spPr>
      </p:pic>
      <p:grpSp>
        <p:nvGrpSpPr>
          <p:cNvPr id="44" name="组合 43"/>
          <p:cNvGrpSpPr/>
          <p:nvPr/>
        </p:nvGrpSpPr>
        <p:grpSpPr>
          <a:xfrm>
            <a:off x="571500" y="383540"/>
            <a:ext cx="10858500" cy="549910"/>
            <a:chOff x="900" y="604"/>
            <a:chExt cx="17100" cy="866"/>
          </a:xfrm>
        </p:grpSpPr>
        <p:sp>
          <p:nvSpPr>
            <p:cNvPr id="12" name="平行四边形 11"/>
            <p:cNvSpPr/>
            <p:nvPr>
              <p:custDataLst>
                <p:tags r:id="rId3"/>
              </p:custDataLst>
            </p:nvPr>
          </p:nvSpPr>
          <p:spPr>
            <a:xfrm>
              <a:off x="938" y="604"/>
              <a:ext cx="1252" cy="726"/>
            </a:xfrm>
            <a:prstGeom prst="parallelogram">
              <a:avLst>
                <a:gd name="adj" fmla="val 48207"/>
              </a:avLst>
            </a:prstGeom>
            <a:solidFill>
              <a:srgbClr val="0E35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140" y="630"/>
              <a:ext cx="1200" cy="67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solidFill>
                    <a:schemeClr val="bg1"/>
                  </a:solidFill>
                </a:rPr>
                <a:t>01</a:t>
              </a:r>
              <a:endParaRPr lang="en-US" altLang="zh-CN" sz="2400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310" y="630"/>
              <a:ext cx="3540" cy="7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zh-CN" altLang="en-US" sz="2400" b="1">
                  <a:solidFill>
                    <a:srgbClr val="0E3550"/>
                  </a:solidFill>
                </a:rPr>
                <a:t>文献</a:t>
              </a:r>
              <a:r>
                <a:rPr lang="zh-CN" altLang="en-US" sz="2400" b="1">
                  <a:solidFill>
                    <a:srgbClr val="0E3550"/>
                  </a:solidFill>
                </a:rPr>
                <a:t>求助</a:t>
              </a:r>
              <a:endParaRPr lang="zh-CN" altLang="en-US" sz="2400" b="1">
                <a:solidFill>
                  <a:srgbClr val="0E3550"/>
                </a:solidFill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4350" y="780"/>
              <a:ext cx="4891" cy="490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endParaRPr lang="zh-CN" altLang="en-US" cap="all">
                <a:solidFill>
                  <a:schemeClr val="tx1">
                    <a:lumMod val="85000"/>
                    <a:lumOff val="15000"/>
                  </a:schemeClr>
                </a:solidFill>
                <a:uFillTx/>
              </a:endParaRPr>
            </a:p>
          </p:txBody>
        </p:sp>
        <p:cxnSp>
          <p:nvCxnSpPr>
            <p:cNvPr id="43" name="直接连接符 42"/>
            <p:cNvCxnSpPr/>
            <p:nvPr/>
          </p:nvCxnSpPr>
          <p:spPr>
            <a:xfrm>
              <a:off x="900" y="1470"/>
              <a:ext cx="17100" cy="0"/>
            </a:xfrm>
            <a:prstGeom prst="line">
              <a:avLst/>
            </a:prstGeom>
            <a:ln>
              <a:solidFill>
                <a:srgbClr val="0E35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文本占位符 44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6906895" y="495300"/>
            <a:ext cx="6250305" cy="42291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zh-CN" altLang="en-US" sz="1500"/>
              <a:t>纬度信息文献互助平台http://paper.hnlat.com/</a:t>
            </a:r>
            <a:endParaRPr lang="zh-CN" altLang="en-US" sz="1500"/>
          </a:p>
        </p:txBody>
      </p:sp>
      <p:grpSp>
        <p:nvGrpSpPr>
          <p:cNvPr id="26" name="组合 25"/>
          <p:cNvGrpSpPr/>
          <p:nvPr/>
        </p:nvGrpSpPr>
        <p:grpSpPr>
          <a:xfrm>
            <a:off x="8440420" y="1123950"/>
            <a:ext cx="2924810" cy="752306"/>
            <a:chOff x="794" y="2684"/>
            <a:chExt cx="4606" cy="890"/>
          </a:xfrm>
        </p:grpSpPr>
        <p:sp>
          <p:nvSpPr>
            <p:cNvPr id="24" name="矩形 23"/>
            <p:cNvSpPr/>
            <p:nvPr/>
          </p:nvSpPr>
          <p:spPr>
            <a:xfrm>
              <a:off x="794" y="2684"/>
              <a:ext cx="4606" cy="89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1034" y="2788"/>
              <a:ext cx="4316" cy="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1600" b="1">
                  <a:solidFill>
                    <a:schemeClr val="bg1"/>
                  </a:solidFill>
                </a:rPr>
                <a:t>点击</a:t>
              </a:r>
              <a:r>
                <a:rPr lang="en-US" altLang="zh-CN" sz="1600" b="1">
                  <a:solidFill>
                    <a:schemeClr val="bg1"/>
                  </a:solidFill>
                </a:rPr>
                <a:t>“</a:t>
              </a:r>
              <a:r>
                <a:rPr lang="zh-CN" altLang="en-US" sz="1600" b="1">
                  <a:solidFill>
                    <a:schemeClr val="bg1"/>
                  </a:solidFill>
                </a:rPr>
                <a:t>文献求助</a:t>
              </a:r>
              <a:r>
                <a:rPr lang="en-US" altLang="zh-CN" sz="1600" b="1">
                  <a:solidFill>
                    <a:schemeClr val="bg1"/>
                  </a:solidFill>
                </a:rPr>
                <a:t>”/“</a:t>
              </a:r>
              <a:r>
                <a:rPr lang="zh-CN" altLang="en-US" sz="1600" b="1">
                  <a:solidFill>
                    <a:schemeClr val="bg1"/>
                  </a:solidFill>
                </a:rPr>
                <a:t>我要求助</a:t>
              </a:r>
              <a:r>
                <a:rPr lang="en-US" altLang="zh-CN" sz="1600" b="1">
                  <a:solidFill>
                    <a:schemeClr val="bg1"/>
                  </a:solidFill>
                </a:rPr>
                <a:t>”</a:t>
              </a:r>
              <a:r>
                <a:rPr lang="zh-CN" altLang="en-US" sz="1600" b="1">
                  <a:solidFill>
                    <a:schemeClr val="bg1"/>
                  </a:solidFill>
                </a:rPr>
                <a:t>，即可进入文献求助页面</a:t>
              </a:r>
              <a:endParaRPr lang="zh-CN" altLang="en-US" sz="1600" b="1">
                <a:solidFill>
                  <a:schemeClr val="bg1"/>
                </a:solidFill>
              </a:endParaRPr>
            </a:p>
          </p:txBody>
        </p:sp>
      </p:grpSp>
      <p:sp>
        <p:nvSpPr>
          <p:cNvPr id="4" name="矩形 3"/>
          <p:cNvSpPr/>
          <p:nvPr/>
        </p:nvSpPr>
        <p:spPr>
          <a:xfrm>
            <a:off x="2552065" y="1718310"/>
            <a:ext cx="968375" cy="460375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9853930" y="2275205"/>
            <a:ext cx="1239520" cy="472440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0620" y="2248535"/>
            <a:ext cx="5799455" cy="3549650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  <p:cxnSp>
        <p:nvCxnSpPr>
          <p:cNvPr id="23" name="直接箭头连接符 22"/>
          <p:cNvCxnSpPr>
            <a:stCxn id="4" idx="2"/>
          </p:cNvCxnSpPr>
          <p:nvPr/>
        </p:nvCxnSpPr>
        <p:spPr>
          <a:xfrm>
            <a:off x="3036570" y="2178685"/>
            <a:ext cx="555625" cy="4095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 flipH="1">
            <a:off x="9588500" y="2747645"/>
            <a:ext cx="686435" cy="3327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6"/>
    </p:custDataLst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l="1237" r="1697"/>
          <a:stretch>
            <a:fillRect/>
          </a:stretch>
        </p:blipFill>
        <p:spPr>
          <a:xfrm>
            <a:off x="940435" y="1022350"/>
            <a:ext cx="10304145" cy="5757545"/>
          </a:xfrm>
          <a:prstGeom prst="rect">
            <a:avLst/>
          </a:prstGeom>
        </p:spPr>
      </p:pic>
      <p:grpSp>
        <p:nvGrpSpPr>
          <p:cNvPr id="44" name="组合 43"/>
          <p:cNvGrpSpPr/>
          <p:nvPr/>
        </p:nvGrpSpPr>
        <p:grpSpPr>
          <a:xfrm>
            <a:off x="571500" y="383540"/>
            <a:ext cx="10858500" cy="549910"/>
            <a:chOff x="900" y="604"/>
            <a:chExt cx="17100" cy="866"/>
          </a:xfrm>
        </p:grpSpPr>
        <p:sp>
          <p:nvSpPr>
            <p:cNvPr id="12" name="平行四边形 11"/>
            <p:cNvSpPr/>
            <p:nvPr>
              <p:custDataLst>
                <p:tags r:id="rId3"/>
              </p:custDataLst>
            </p:nvPr>
          </p:nvSpPr>
          <p:spPr>
            <a:xfrm>
              <a:off x="938" y="604"/>
              <a:ext cx="1252" cy="726"/>
            </a:xfrm>
            <a:prstGeom prst="parallelogram">
              <a:avLst>
                <a:gd name="adj" fmla="val 48207"/>
              </a:avLst>
            </a:prstGeom>
            <a:solidFill>
              <a:srgbClr val="0E35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140" y="630"/>
              <a:ext cx="1200" cy="67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solidFill>
                    <a:schemeClr val="bg1"/>
                  </a:solidFill>
                </a:rPr>
                <a:t>01</a:t>
              </a:r>
              <a:endParaRPr lang="en-US" altLang="zh-CN" sz="2400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310" y="630"/>
              <a:ext cx="3540" cy="7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zh-CN" altLang="en-US" sz="2400" b="1">
                  <a:solidFill>
                    <a:srgbClr val="0E3550"/>
                  </a:solidFill>
                </a:rPr>
                <a:t>文献</a:t>
              </a:r>
              <a:r>
                <a:rPr lang="zh-CN" altLang="en-US" sz="2400" b="1">
                  <a:solidFill>
                    <a:srgbClr val="0E3550"/>
                  </a:solidFill>
                </a:rPr>
                <a:t>求助</a:t>
              </a:r>
              <a:endParaRPr lang="zh-CN" altLang="en-US" sz="2400" b="1">
                <a:solidFill>
                  <a:srgbClr val="0E3550"/>
                </a:solidFill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4350" y="780"/>
              <a:ext cx="4891" cy="490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endParaRPr lang="zh-CN" altLang="en-US" cap="all">
                <a:solidFill>
                  <a:schemeClr val="tx1">
                    <a:lumMod val="85000"/>
                    <a:lumOff val="15000"/>
                  </a:schemeClr>
                </a:solidFill>
                <a:uFillTx/>
              </a:endParaRPr>
            </a:p>
          </p:txBody>
        </p:sp>
        <p:cxnSp>
          <p:nvCxnSpPr>
            <p:cNvPr id="43" name="直接连接符 42"/>
            <p:cNvCxnSpPr/>
            <p:nvPr/>
          </p:nvCxnSpPr>
          <p:spPr>
            <a:xfrm>
              <a:off x="900" y="1470"/>
              <a:ext cx="17100" cy="0"/>
            </a:xfrm>
            <a:prstGeom prst="line">
              <a:avLst/>
            </a:prstGeom>
            <a:ln>
              <a:solidFill>
                <a:srgbClr val="0E35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文本占位符 44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6906895" y="495300"/>
            <a:ext cx="6250305" cy="42291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zh-CN" altLang="en-US" sz="1500"/>
              <a:t>纬度信息文献互助平台http://paper.hnlat.com/</a:t>
            </a:r>
            <a:endParaRPr lang="zh-CN" altLang="en-US" sz="1500"/>
          </a:p>
        </p:txBody>
      </p:sp>
      <p:grpSp>
        <p:nvGrpSpPr>
          <p:cNvPr id="54" name="组合 53"/>
          <p:cNvGrpSpPr/>
          <p:nvPr/>
        </p:nvGrpSpPr>
        <p:grpSpPr>
          <a:xfrm>
            <a:off x="7117523" y="1580476"/>
            <a:ext cx="4169602" cy="849262"/>
            <a:chOff x="622" y="2594"/>
            <a:chExt cx="5510" cy="1072"/>
          </a:xfrm>
        </p:grpSpPr>
        <p:sp>
          <p:nvSpPr>
            <p:cNvPr id="55" name="矩形 54"/>
            <p:cNvSpPr/>
            <p:nvPr/>
          </p:nvSpPr>
          <p:spPr>
            <a:xfrm>
              <a:off x="622" y="2594"/>
              <a:ext cx="5510" cy="107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6" name="文本框 55"/>
            <p:cNvSpPr txBox="1"/>
            <p:nvPr/>
          </p:nvSpPr>
          <p:spPr>
            <a:xfrm>
              <a:off x="954" y="2761"/>
              <a:ext cx="5005" cy="7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sz="1600" b="1">
                  <a:solidFill>
                    <a:schemeClr val="bg2"/>
                  </a:solidFill>
                </a:rPr>
                <a:t>只需</a:t>
              </a:r>
              <a:r>
                <a:rPr lang="zh-CN" sz="1600" b="1">
                  <a:solidFill>
                    <a:schemeClr val="bg2"/>
                  </a:solidFill>
                </a:rPr>
                <a:t>填写</a:t>
              </a:r>
              <a:r>
                <a:rPr lang="en-US" sz="1600" b="1">
                  <a:solidFill>
                    <a:schemeClr val="bg2"/>
                  </a:solidFill>
                </a:rPr>
                <a:t>“</a:t>
              </a:r>
              <a:r>
                <a:rPr sz="1600" b="1">
                  <a:solidFill>
                    <a:schemeClr val="bg2"/>
                  </a:solidFill>
                </a:rPr>
                <a:t>标题</a:t>
              </a:r>
              <a:r>
                <a:rPr lang="en-US" sz="1600" b="1">
                  <a:solidFill>
                    <a:schemeClr val="bg2"/>
                  </a:solidFill>
                </a:rPr>
                <a:t>”</a:t>
              </a:r>
              <a:r>
                <a:rPr sz="1600" b="1">
                  <a:solidFill>
                    <a:schemeClr val="bg2"/>
                  </a:solidFill>
                </a:rPr>
                <a:t>或 </a:t>
              </a:r>
              <a:r>
                <a:rPr lang="en-US" sz="1600" b="1">
                  <a:solidFill>
                    <a:schemeClr val="bg2"/>
                  </a:solidFill>
                </a:rPr>
                <a:t>“DOI</a:t>
              </a:r>
              <a:r>
                <a:rPr sz="1600" b="1">
                  <a:solidFill>
                    <a:schemeClr val="bg2"/>
                  </a:solidFill>
                </a:rPr>
                <a:t> </a:t>
              </a:r>
              <a:r>
                <a:rPr lang="en-US" sz="1600" b="1">
                  <a:solidFill>
                    <a:schemeClr val="bg2"/>
                  </a:solidFill>
                </a:rPr>
                <a:t>”</a:t>
              </a:r>
              <a:r>
                <a:rPr lang="zh-CN" altLang="en-US" sz="1600" b="1">
                  <a:solidFill>
                    <a:schemeClr val="bg2"/>
                  </a:solidFill>
                </a:rPr>
                <a:t>即可生成求助</a:t>
              </a:r>
              <a:r>
                <a:rPr sz="1600" b="1">
                  <a:solidFill>
                    <a:schemeClr val="bg2"/>
                  </a:solidFill>
                </a:rPr>
                <a:t>，</a:t>
              </a:r>
              <a:r>
                <a:rPr lang="zh-CN" sz="1600" b="1">
                  <a:solidFill>
                    <a:schemeClr val="bg2"/>
                  </a:solidFill>
                </a:rPr>
                <a:t>平台可一键查询</a:t>
              </a:r>
              <a:r>
                <a:rPr sz="1600" b="1">
                  <a:solidFill>
                    <a:schemeClr val="bg2"/>
                  </a:solidFill>
                </a:rPr>
                <a:t>文献的所有信息</a:t>
              </a:r>
              <a:endParaRPr sz="1600" b="1">
                <a:solidFill>
                  <a:schemeClr val="bg2"/>
                </a:solidFill>
              </a:endParaRPr>
            </a:p>
          </p:txBody>
        </p:sp>
      </p:grpSp>
      <p:sp>
        <p:nvSpPr>
          <p:cNvPr id="4" name="矩形 3"/>
          <p:cNvSpPr/>
          <p:nvPr/>
        </p:nvSpPr>
        <p:spPr>
          <a:xfrm>
            <a:off x="2762250" y="3453765"/>
            <a:ext cx="4355465" cy="273050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762250" y="3974465"/>
            <a:ext cx="6279515" cy="400050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23" name="直接箭头连接符 22"/>
          <p:cNvCxnSpPr/>
          <p:nvPr/>
        </p:nvCxnSpPr>
        <p:spPr>
          <a:xfrm>
            <a:off x="7466965" y="3588385"/>
            <a:ext cx="567690" cy="31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>
            <p:custDataLst>
              <p:tags r:id="rId5"/>
            </p:custDataLst>
          </p:nvPr>
        </p:nvCxnSpPr>
        <p:spPr>
          <a:xfrm>
            <a:off x="9331960" y="4107815"/>
            <a:ext cx="567690" cy="31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图片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82130" y="4568825"/>
            <a:ext cx="4362450" cy="1763395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  <p:sp>
        <p:nvSpPr>
          <p:cNvPr id="14" name="矩形 13"/>
          <p:cNvSpPr/>
          <p:nvPr>
            <p:custDataLst>
              <p:tags r:id="rId7"/>
            </p:custDataLst>
          </p:nvPr>
        </p:nvSpPr>
        <p:spPr>
          <a:xfrm>
            <a:off x="5394960" y="6336030"/>
            <a:ext cx="1402715" cy="375920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6" name="直接箭头连接符 15"/>
          <p:cNvCxnSpPr/>
          <p:nvPr>
            <p:custDataLst>
              <p:tags r:id="rId8"/>
            </p:custDataLst>
          </p:nvPr>
        </p:nvCxnSpPr>
        <p:spPr>
          <a:xfrm>
            <a:off x="5448300" y="5768975"/>
            <a:ext cx="419735" cy="50673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9"/>
    </p:custDataLst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14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组合 43"/>
          <p:cNvGrpSpPr/>
          <p:nvPr/>
        </p:nvGrpSpPr>
        <p:grpSpPr>
          <a:xfrm>
            <a:off x="571500" y="383540"/>
            <a:ext cx="10858500" cy="549910"/>
            <a:chOff x="900" y="604"/>
            <a:chExt cx="17100" cy="866"/>
          </a:xfrm>
        </p:grpSpPr>
        <p:sp>
          <p:nvSpPr>
            <p:cNvPr id="12" name="平行四边形 11"/>
            <p:cNvSpPr/>
            <p:nvPr>
              <p:custDataLst>
                <p:tags r:id="rId1"/>
              </p:custDataLst>
            </p:nvPr>
          </p:nvSpPr>
          <p:spPr>
            <a:xfrm>
              <a:off x="938" y="604"/>
              <a:ext cx="1252" cy="726"/>
            </a:xfrm>
            <a:prstGeom prst="parallelogram">
              <a:avLst>
                <a:gd name="adj" fmla="val 48207"/>
              </a:avLst>
            </a:prstGeom>
            <a:solidFill>
              <a:srgbClr val="0E35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900">
                <a:latin typeface="Impact" panose="020B0806030902050204" pitchFamily="34" charset="0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140" y="630"/>
              <a:ext cx="1200" cy="67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en-US" altLang="zh-CN" sz="2400">
                  <a:solidFill>
                    <a:schemeClr val="bg1"/>
                  </a:solidFill>
                </a:rPr>
                <a:t>02</a:t>
              </a:r>
              <a:endParaRPr lang="en-US" altLang="zh-CN" sz="2400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310" y="630"/>
              <a:ext cx="3540" cy="7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r>
                <a:rPr lang="zh-CN" altLang="en-US" sz="2400" b="1">
                  <a:solidFill>
                    <a:srgbClr val="0E3550"/>
                  </a:solidFill>
                </a:rPr>
                <a:t>文献下载</a:t>
              </a:r>
              <a:endParaRPr lang="zh-CN" altLang="en-US" sz="2400" b="1">
                <a:solidFill>
                  <a:srgbClr val="0E3550"/>
                </a:solidFill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4350" y="780"/>
              <a:ext cx="4891" cy="490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endParaRPr lang="zh-CN" altLang="en-US" cap="all">
                <a:solidFill>
                  <a:schemeClr val="tx1">
                    <a:lumMod val="85000"/>
                    <a:lumOff val="15000"/>
                  </a:schemeClr>
                </a:solidFill>
                <a:uFillTx/>
              </a:endParaRPr>
            </a:p>
          </p:txBody>
        </p:sp>
        <p:cxnSp>
          <p:nvCxnSpPr>
            <p:cNvPr id="43" name="直接连接符 42"/>
            <p:cNvCxnSpPr/>
            <p:nvPr/>
          </p:nvCxnSpPr>
          <p:spPr>
            <a:xfrm>
              <a:off x="900" y="1470"/>
              <a:ext cx="17100" cy="0"/>
            </a:xfrm>
            <a:prstGeom prst="line">
              <a:avLst/>
            </a:prstGeom>
            <a:ln>
              <a:solidFill>
                <a:srgbClr val="0E35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文本占位符 44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6906895" y="495300"/>
            <a:ext cx="6250305" cy="42291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zh-CN" altLang="en-US" sz="1500"/>
              <a:t>纬度信息文献互助平台http://paper.hnlat.com/</a:t>
            </a:r>
            <a:endParaRPr lang="zh-CN" altLang="en-US" sz="15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840" y="1211580"/>
            <a:ext cx="5838825" cy="290512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484120" y="2440940"/>
            <a:ext cx="1570355" cy="446405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736725"/>
            <a:ext cx="5624830" cy="193294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970395" y="2440940"/>
            <a:ext cx="925830" cy="444500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140200" y="2519045"/>
            <a:ext cx="411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>
                <a:highlight>
                  <a:srgbClr val="FFFF00"/>
                </a:highlight>
                <a:latin typeface="Calibri" panose="020F0502020204030204" charset="0"/>
              </a:rPr>
              <a:t>①</a:t>
            </a:r>
            <a:endParaRPr lang="zh-CN" altLang="en-US">
              <a:highlight>
                <a:srgbClr val="FFFF00"/>
              </a:highlight>
              <a:latin typeface="Calibri" panose="020F050202020403020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896225" y="2519045"/>
            <a:ext cx="411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>
                <a:highlight>
                  <a:srgbClr val="FFFF00"/>
                </a:highlight>
                <a:latin typeface="Calibri" panose="020F0502020204030204" charset="0"/>
              </a:rPr>
              <a:t>②</a:t>
            </a:r>
            <a:endParaRPr lang="zh-CN" altLang="en-US">
              <a:highlight>
                <a:srgbClr val="FFFF00"/>
              </a:highlight>
              <a:latin typeface="Calibri" panose="020F0502020204030204" charset="0"/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14770" y="4175760"/>
            <a:ext cx="4135755" cy="249301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2310" y="4211320"/>
            <a:ext cx="5393690" cy="2457450"/>
          </a:xfrm>
          <a:prstGeom prst="rect">
            <a:avLst/>
          </a:prstGeom>
        </p:spPr>
      </p:pic>
      <p:cxnSp>
        <p:nvCxnSpPr>
          <p:cNvPr id="29" name="直接箭头连接符 28"/>
          <p:cNvCxnSpPr/>
          <p:nvPr/>
        </p:nvCxnSpPr>
        <p:spPr>
          <a:xfrm flipV="1">
            <a:off x="5191125" y="6136005"/>
            <a:ext cx="1205865" cy="571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>
            <p:custDataLst>
              <p:tags r:id="rId7"/>
            </p:custDataLst>
          </p:nvPr>
        </p:nvSpPr>
        <p:spPr>
          <a:xfrm>
            <a:off x="3928110" y="6141720"/>
            <a:ext cx="1087120" cy="430530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23" name="直接箭头连接符 22"/>
          <p:cNvCxnSpPr/>
          <p:nvPr/>
        </p:nvCxnSpPr>
        <p:spPr>
          <a:xfrm>
            <a:off x="5014595" y="2659380"/>
            <a:ext cx="1195070" cy="25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组合 25"/>
          <p:cNvGrpSpPr/>
          <p:nvPr/>
        </p:nvGrpSpPr>
        <p:grpSpPr>
          <a:xfrm>
            <a:off x="8307705" y="1065530"/>
            <a:ext cx="3217545" cy="752306"/>
            <a:chOff x="333" y="2684"/>
            <a:chExt cx="5067" cy="890"/>
          </a:xfrm>
        </p:grpSpPr>
        <p:sp>
          <p:nvSpPr>
            <p:cNvPr id="24" name="矩形 23"/>
            <p:cNvSpPr/>
            <p:nvPr/>
          </p:nvSpPr>
          <p:spPr>
            <a:xfrm>
              <a:off x="333" y="2684"/>
              <a:ext cx="5067" cy="89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572" y="2788"/>
              <a:ext cx="4519" cy="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sz="1600" b="1">
                  <a:solidFill>
                    <a:schemeClr val="bg1"/>
                  </a:solidFill>
                </a:rPr>
                <a:t>求助成功后在邮箱点击下载</a:t>
              </a:r>
              <a:r>
                <a:rPr lang="en-US" altLang="zh-CN" sz="1600" b="1">
                  <a:solidFill>
                    <a:schemeClr val="bg1"/>
                  </a:solidFill>
                </a:rPr>
                <a:t>,</a:t>
              </a:r>
              <a:r>
                <a:rPr lang="zh-CN" altLang="en-US" sz="1600" b="1">
                  <a:solidFill>
                    <a:schemeClr val="bg1"/>
                  </a:solidFill>
                </a:rPr>
                <a:t>即可获得文献全文</a:t>
              </a:r>
              <a:endParaRPr lang="zh-CN" altLang="en-US" sz="1600" b="1">
                <a:solidFill>
                  <a:schemeClr val="bg1"/>
                </a:solidFill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5103495" y="6203950"/>
            <a:ext cx="411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>
                <a:highlight>
                  <a:srgbClr val="FFFF00"/>
                </a:highlight>
                <a:latin typeface="Calibri" panose="020F0502020204030204" charset="0"/>
              </a:rPr>
              <a:t>③</a:t>
            </a:r>
            <a:endParaRPr lang="zh-CN" altLang="en-US">
              <a:highlight>
                <a:srgbClr val="FFFF00"/>
              </a:highlight>
              <a:latin typeface="Calibri" panose="020F0502020204030204" charset="0"/>
            </a:endParaRPr>
          </a:p>
        </p:txBody>
      </p:sp>
    </p:spTree>
    <p:custDataLst>
      <p:tags r:id="rId8"/>
    </p:custDataLst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13" grpId="0" bldLvl="0" animBg="1"/>
      <p:bldP spid="16" grpId="0"/>
      <p:bldP spid="17" grpId="0"/>
      <p:bldP spid="19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3.xml><?xml version="1.0" encoding="utf-8"?>
<p:tagLst xmlns:p="http://schemas.openxmlformats.org/presentationml/2006/main">
  <p:tag name="COMMONDATA" val="eyJoZGlkIjoiOWNmZDc3MjU3YjJkZTk1NzdkZTU4MWMxNGYwZjM2MDQifQ=="/>
  <p:tag name="KSO_WPP_MARK_KEY" val="207ba1b4-d324-4128-b7e8-43434347b892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325</Words>
  <Application>WPS 演示</Application>
  <PresentationFormat>宽屏</PresentationFormat>
  <Paragraphs>47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宋体</vt:lpstr>
      <vt:lpstr>Wingdings</vt:lpstr>
      <vt:lpstr>Wingdings</vt:lpstr>
      <vt:lpstr>微软雅黑</vt:lpstr>
      <vt:lpstr>Calibri</vt:lpstr>
      <vt:lpstr>等线</vt:lpstr>
      <vt:lpstr>Impact</vt:lpstr>
      <vt:lpstr>Calibri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xujie</cp:lastModifiedBy>
  <cp:revision>180</cp:revision>
  <dcterms:created xsi:type="dcterms:W3CDTF">2019-06-19T02:08:00Z</dcterms:created>
  <dcterms:modified xsi:type="dcterms:W3CDTF">2023-03-22T02:53:18Z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2052-11.1.0.12980</vt:lpwstr>
  </property>
  <property fmtid="{D5CDD505-2E9C-101B-9397-08002B2CF9AE}" pid="3" name="ICV">
    <vt:lpwstr>AE84273BA49647439F6E91693690DCFB</vt:lpwstr>
  </property>
</Properties>
</file>